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3"/>
  </p:notesMasterIdLst>
  <p:sldIdLst>
    <p:sldId id="263" r:id="rId2"/>
  </p:sldIdLst>
  <p:sldSz cx="9601200" cy="5400675"/>
  <p:notesSz cx="6797675" cy="9929813"/>
  <p:embeddedFontLst>
    <p:embeddedFont>
      <p:font typeface="KoPub돋움체 Bold" panose="00000800000000000000" pitchFamily="2" charset="-127"/>
      <p:regular r:id="rId4"/>
      <p:bold r:id="rId5"/>
    </p:embeddedFont>
    <p:embeddedFont>
      <p:font typeface="KoPub돋움체 Medium" panose="00000600000000000000" pitchFamily="2" charset="-127"/>
      <p:regular r:id="rId6"/>
    </p:embeddedFont>
    <p:embeddedFont>
      <p:font typeface="Lucida Sans Unicode" panose="020B0602030504020204" pitchFamily="34" charset="0"/>
      <p:regular r:id="rId7"/>
    </p:embeddedFont>
    <p:embeddedFont>
      <p:font typeface="Wingdings 2" panose="05020102010507070707" pitchFamily="18" charset="2"/>
      <p:regular r:id="rId8"/>
    </p:embeddedFont>
    <p:embeddedFont>
      <p:font typeface="맑은 고딕" panose="020B0503020000020004" pitchFamily="50" charset="-127"/>
      <p:regular r:id="rId9"/>
      <p:bold r:id="rId10"/>
    </p:embeddedFont>
  </p:embeddedFontLst>
  <p:defaultTextStyle>
    <a:defPPr>
      <a:defRPr lang="ko-KR"/>
    </a:defPPr>
    <a:lvl1pPr marL="0" algn="l" defTabSz="1533345" rtl="0" eaLnBrk="1" latinLnBrk="1" hangingPunct="1">
      <a:defRPr sz="3019" kern="1200">
        <a:solidFill>
          <a:schemeClr val="tx1"/>
        </a:solidFill>
        <a:latin typeface="+mn-lt"/>
        <a:ea typeface="+mn-ea"/>
        <a:cs typeface="+mn-cs"/>
      </a:defRPr>
    </a:lvl1pPr>
    <a:lvl2pPr marL="766674" algn="l" defTabSz="1533345" rtl="0" eaLnBrk="1" latinLnBrk="1" hangingPunct="1">
      <a:defRPr sz="3019" kern="1200">
        <a:solidFill>
          <a:schemeClr val="tx1"/>
        </a:solidFill>
        <a:latin typeface="+mn-lt"/>
        <a:ea typeface="+mn-ea"/>
        <a:cs typeface="+mn-cs"/>
      </a:defRPr>
    </a:lvl2pPr>
    <a:lvl3pPr marL="1533345" algn="l" defTabSz="1533345" rtl="0" eaLnBrk="1" latinLnBrk="1" hangingPunct="1">
      <a:defRPr sz="3019" kern="1200">
        <a:solidFill>
          <a:schemeClr val="tx1"/>
        </a:solidFill>
        <a:latin typeface="+mn-lt"/>
        <a:ea typeface="+mn-ea"/>
        <a:cs typeface="+mn-cs"/>
      </a:defRPr>
    </a:lvl3pPr>
    <a:lvl4pPr marL="2300020" algn="l" defTabSz="1533345" rtl="0" eaLnBrk="1" latinLnBrk="1" hangingPunct="1">
      <a:defRPr sz="3019" kern="1200">
        <a:solidFill>
          <a:schemeClr val="tx1"/>
        </a:solidFill>
        <a:latin typeface="+mn-lt"/>
        <a:ea typeface="+mn-ea"/>
        <a:cs typeface="+mn-cs"/>
      </a:defRPr>
    </a:lvl4pPr>
    <a:lvl5pPr marL="3066692" algn="l" defTabSz="1533345" rtl="0" eaLnBrk="1" latinLnBrk="1" hangingPunct="1">
      <a:defRPr sz="3019" kern="1200">
        <a:solidFill>
          <a:schemeClr val="tx1"/>
        </a:solidFill>
        <a:latin typeface="+mn-lt"/>
        <a:ea typeface="+mn-ea"/>
        <a:cs typeface="+mn-cs"/>
      </a:defRPr>
    </a:lvl5pPr>
    <a:lvl6pPr marL="3833365" algn="l" defTabSz="1533345" rtl="0" eaLnBrk="1" latinLnBrk="1" hangingPunct="1">
      <a:defRPr sz="3019" kern="1200">
        <a:solidFill>
          <a:schemeClr val="tx1"/>
        </a:solidFill>
        <a:latin typeface="+mn-lt"/>
        <a:ea typeface="+mn-ea"/>
        <a:cs typeface="+mn-cs"/>
      </a:defRPr>
    </a:lvl6pPr>
    <a:lvl7pPr marL="4600038" algn="l" defTabSz="1533345" rtl="0" eaLnBrk="1" latinLnBrk="1" hangingPunct="1">
      <a:defRPr sz="3019" kern="1200">
        <a:solidFill>
          <a:schemeClr val="tx1"/>
        </a:solidFill>
        <a:latin typeface="+mn-lt"/>
        <a:ea typeface="+mn-ea"/>
        <a:cs typeface="+mn-cs"/>
      </a:defRPr>
    </a:lvl7pPr>
    <a:lvl8pPr marL="5366710" algn="l" defTabSz="1533345" rtl="0" eaLnBrk="1" latinLnBrk="1" hangingPunct="1">
      <a:defRPr sz="3019" kern="1200">
        <a:solidFill>
          <a:schemeClr val="tx1"/>
        </a:solidFill>
        <a:latin typeface="+mn-lt"/>
        <a:ea typeface="+mn-ea"/>
        <a:cs typeface="+mn-cs"/>
      </a:defRPr>
    </a:lvl8pPr>
    <a:lvl9pPr marL="6133384" algn="l" defTabSz="1533345" rtl="0" eaLnBrk="1" latinLnBrk="1" hangingPunct="1">
      <a:defRPr sz="301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024" userDrawn="1">
          <p15:clr>
            <a:srgbClr val="A4A3A4"/>
          </p15:clr>
        </p15:guide>
        <p15:guide id="3" orient="horz" pos="9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3D4"/>
    <a:srgbClr val="A7A9AC"/>
    <a:srgbClr val="EDEDED"/>
    <a:srgbClr val="000000"/>
    <a:srgbClr val="10253F"/>
    <a:srgbClr val="0000FF"/>
    <a:srgbClr val="E6E7E8"/>
    <a:srgbClr val="F5F5F5"/>
    <a:srgbClr val="FFFFFF"/>
    <a:srgbClr val="4140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2" autoAdjust="0"/>
    <p:restoredTop sz="93617" autoAdjust="0"/>
  </p:normalViewPr>
  <p:slideViewPr>
    <p:cSldViewPr>
      <p:cViewPr varScale="1">
        <p:scale>
          <a:sx n="248" d="100"/>
          <a:sy n="248" d="100"/>
        </p:scale>
        <p:origin x="1032" y="180"/>
      </p:cViewPr>
      <p:guideLst>
        <p:guide pos="3024"/>
        <p:guide orient="horz" pos="9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5910" cy="497570"/>
          </a:xfrm>
          <a:prstGeom prst="rect">
            <a:avLst/>
          </a:prstGeom>
        </p:spPr>
        <p:txBody>
          <a:bodyPr vert="horz" lIns="105085" tIns="52542" rIns="105085" bIns="52542" rtlCol="0"/>
          <a:lstStyle>
            <a:lvl1pPr algn="l">
              <a:defRPr sz="14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899" y="4"/>
            <a:ext cx="2945910" cy="497570"/>
          </a:xfrm>
          <a:prstGeom prst="rect">
            <a:avLst/>
          </a:prstGeom>
        </p:spPr>
        <p:txBody>
          <a:bodyPr vert="horz" lIns="105085" tIns="52542" rIns="105085" bIns="52542" rtlCol="0"/>
          <a:lstStyle>
            <a:lvl1pPr algn="r">
              <a:defRPr sz="1400"/>
            </a:lvl1pPr>
          </a:lstStyle>
          <a:p>
            <a:fld id="{1D4599E4-430D-4C9D-AAE9-F27B0C2BCC5C}" type="datetimeFigureOut">
              <a:rPr lang="ko-KR" altLang="en-US" smtClean="0"/>
              <a:t>2025-04-04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5085" tIns="52542" rIns="105085" bIns="52542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398" y="4778098"/>
            <a:ext cx="5438889" cy="3910492"/>
          </a:xfrm>
          <a:prstGeom prst="rect">
            <a:avLst/>
          </a:prstGeom>
        </p:spPr>
        <p:txBody>
          <a:bodyPr vert="horz" lIns="105085" tIns="52542" rIns="105085" bIns="52542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2248"/>
            <a:ext cx="2945910" cy="497568"/>
          </a:xfrm>
          <a:prstGeom prst="rect">
            <a:avLst/>
          </a:prstGeom>
        </p:spPr>
        <p:txBody>
          <a:bodyPr vert="horz" lIns="105085" tIns="52542" rIns="105085" bIns="52542" rtlCol="0" anchor="b"/>
          <a:lstStyle>
            <a:lvl1pPr algn="l">
              <a:defRPr sz="14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899" y="9432248"/>
            <a:ext cx="2945910" cy="497568"/>
          </a:xfrm>
          <a:prstGeom prst="rect">
            <a:avLst/>
          </a:prstGeom>
        </p:spPr>
        <p:txBody>
          <a:bodyPr vert="horz" lIns="105085" tIns="52542" rIns="105085" bIns="52542" rtlCol="0" anchor="b"/>
          <a:lstStyle>
            <a:lvl1pPr algn="r">
              <a:defRPr sz="1400"/>
            </a:lvl1pPr>
          </a:lstStyle>
          <a:p>
            <a:fld id="{8D601A6C-7281-463B-A9E4-E2DA9C334C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5369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533345" rtl="0" eaLnBrk="1" latinLnBrk="1" hangingPunct="1">
      <a:defRPr sz="2011" kern="1200">
        <a:solidFill>
          <a:schemeClr val="tx1"/>
        </a:solidFill>
        <a:latin typeface="+mn-lt"/>
        <a:ea typeface="+mn-ea"/>
        <a:cs typeface="+mn-cs"/>
      </a:defRPr>
    </a:lvl1pPr>
    <a:lvl2pPr marL="766674" algn="l" defTabSz="1533345" rtl="0" eaLnBrk="1" latinLnBrk="1" hangingPunct="1">
      <a:defRPr sz="2011" kern="1200">
        <a:solidFill>
          <a:schemeClr val="tx1"/>
        </a:solidFill>
        <a:latin typeface="+mn-lt"/>
        <a:ea typeface="+mn-ea"/>
        <a:cs typeface="+mn-cs"/>
      </a:defRPr>
    </a:lvl2pPr>
    <a:lvl3pPr marL="1533345" algn="l" defTabSz="1533345" rtl="0" eaLnBrk="1" latinLnBrk="1" hangingPunct="1">
      <a:defRPr sz="2011" kern="1200">
        <a:solidFill>
          <a:schemeClr val="tx1"/>
        </a:solidFill>
        <a:latin typeface="+mn-lt"/>
        <a:ea typeface="+mn-ea"/>
        <a:cs typeface="+mn-cs"/>
      </a:defRPr>
    </a:lvl3pPr>
    <a:lvl4pPr marL="2300020" algn="l" defTabSz="1533345" rtl="0" eaLnBrk="1" latinLnBrk="1" hangingPunct="1">
      <a:defRPr sz="2011" kern="1200">
        <a:solidFill>
          <a:schemeClr val="tx1"/>
        </a:solidFill>
        <a:latin typeface="+mn-lt"/>
        <a:ea typeface="+mn-ea"/>
        <a:cs typeface="+mn-cs"/>
      </a:defRPr>
    </a:lvl4pPr>
    <a:lvl5pPr marL="3066692" algn="l" defTabSz="1533345" rtl="0" eaLnBrk="1" latinLnBrk="1" hangingPunct="1">
      <a:defRPr sz="2011" kern="1200">
        <a:solidFill>
          <a:schemeClr val="tx1"/>
        </a:solidFill>
        <a:latin typeface="+mn-lt"/>
        <a:ea typeface="+mn-ea"/>
        <a:cs typeface="+mn-cs"/>
      </a:defRPr>
    </a:lvl5pPr>
    <a:lvl6pPr marL="3833365" algn="l" defTabSz="1533345" rtl="0" eaLnBrk="1" latinLnBrk="1" hangingPunct="1">
      <a:defRPr sz="2011" kern="1200">
        <a:solidFill>
          <a:schemeClr val="tx1"/>
        </a:solidFill>
        <a:latin typeface="+mn-lt"/>
        <a:ea typeface="+mn-ea"/>
        <a:cs typeface="+mn-cs"/>
      </a:defRPr>
    </a:lvl6pPr>
    <a:lvl7pPr marL="4600038" algn="l" defTabSz="1533345" rtl="0" eaLnBrk="1" latinLnBrk="1" hangingPunct="1">
      <a:defRPr sz="2011" kern="1200">
        <a:solidFill>
          <a:schemeClr val="tx1"/>
        </a:solidFill>
        <a:latin typeface="+mn-lt"/>
        <a:ea typeface="+mn-ea"/>
        <a:cs typeface="+mn-cs"/>
      </a:defRPr>
    </a:lvl7pPr>
    <a:lvl8pPr marL="5366710" algn="l" defTabSz="1533345" rtl="0" eaLnBrk="1" latinLnBrk="1" hangingPunct="1">
      <a:defRPr sz="2011" kern="1200">
        <a:solidFill>
          <a:schemeClr val="tx1"/>
        </a:solidFill>
        <a:latin typeface="+mn-lt"/>
        <a:ea typeface="+mn-ea"/>
        <a:cs typeface="+mn-cs"/>
      </a:defRPr>
    </a:lvl8pPr>
    <a:lvl9pPr marL="6133384" algn="l" defTabSz="1533345" rtl="0" eaLnBrk="1" latinLnBrk="1" hangingPunct="1">
      <a:defRPr sz="20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16131">
        <a:defRPr>
          <a:latin typeface="+mn-lt"/>
          <a:ea typeface="+mn-ea"/>
          <a:cs typeface="+mn-cs"/>
        </a:defRPr>
      </a:lvl2pPr>
      <a:lvl3pPr marL="1032262">
        <a:defRPr>
          <a:latin typeface="+mn-lt"/>
          <a:ea typeface="+mn-ea"/>
          <a:cs typeface="+mn-cs"/>
        </a:defRPr>
      </a:lvl3pPr>
      <a:lvl4pPr marL="1548392">
        <a:defRPr>
          <a:latin typeface="+mn-lt"/>
          <a:ea typeface="+mn-ea"/>
          <a:cs typeface="+mn-cs"/>
        </a:defRPr>
      </a:lvl4pPr>
      <a:lvl5pPr marL="2064522">
        <a:defRPr>
          <a:latin typeface="+mn-lt"/>
          <a:ea typeface="+mn-ea"/>
          <a:cs typeface="+mn-cs"/>
        </a:defRPr>
      </a:lvl5pPr>
      <a:lvl6pPr marL="2580653">
        <a:defRPr>
          <a:latin typeface="+mn-lt"/>
          <a:ea typeface="+mn-ea"/>
          <a:cs typeface="+mn-cs"/>
        </a:defRPr>
      </a:lvl6pPr>
      <a:lvl7pPr marL="3096786">
        <a:defRPr>
          <a:latin typeface="+mn-lt"/>
          <a:ea typeface="+mn-ea"/>
          <a:cs typeface="+mn-cs"/>
        </a:defRPr>
      </a:lvl7pPr>
      <a:lvl8pPr marL="3612914">
        <a:defRPr>
          <a:latin typeface="+mn-lt"/>
          <a:ea typeface="+mn-ea"/>
          <a:cs typeface="+mn-cs"/>
        </a:defRPr>
      </a:lvl8pPr>
      <a:lvl9pPr marL="412904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16131">
        <a:defRPr>
          <a:latin typeface="+mn-lt"/>
          <a:ea typeface="+mn-ea"/>
          <a:cs typeface="+mn-cs"/>
        </a:defRPr>
      </a:lvl2pPr>
      <a:lvl3pPr marL="1032262">
        <a:defRPr>
          <a:latin typeface="+mn-lt"/>
          <a:ea typeface="+mn-ea"/>
          <a:cs typeface="+mn-cs"/>
        </a:defRPr>
      </a:lvl3pPr>
      <a:lvl4pPr marL="1548392">
        <a:defRPr>
          <a:latin typeface="+mn-lt"/>
          <a:ea typeface="+mn-ea"/>
          <a:cs typeface="+mn-cs"/>
        </a:defRPr>
      </a:lvl4pPr>
      <a:lvl5pPr marL="2064522">
        <a:defRPr>
          <a:latin typeface="+mn-lt"/>
          <a:ea typeface="+mn-ea"/>
          <a:cs typeface="+mn-cs"/>
        </a:defRPr>
      </a:lvl5pPr>
      <a:lvl6pPr marL="2580653">
        <a:defRPr>
          <a:latin typeface="+mn-lt"/>
          <a:ea typeface="+mn-ea"/>
          <a:cs typeface="+mn-cs"/>
        </a:defRPr>
      </a:lvl6pPr>
      <a:lvl7pPr marL="3096786">
        <a:defRPr>
          <a:latin typeface="+mn-lt"/>
          <a:ea typeface="+mn-ea"/>
          <a:cs typeface="+mn-cs"/>
        </a:defRPr>
      </a:lvl7pPr>
      <a:lvl8pPr marL="3612914">
        <a:defRPr>
          <a:latin typeface="+mn-lt"/>
          <a:ea typeface="+mn-ea"/>
          <a:cs typeface="+mn-cs"/>
        </a:defRPr>
      </a:lvl8pPr>
      <a:lvl9pPr marL="412904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>
            <a:extLst>
              <a:ext uri="{FF2B5EF4-FFF2-40B4-BE49-F238E27FC236}">
                <a16:creationId xmlns:a16="http://schemas.microsoft.com/office/drawing/2014/main" id="{2E0800F3-48C4-47E6-B72B-D5A2D14B607D}"/>
              </a:ext>
            </a:extLst>
          </p:cNvPr>
          <p:cNvGrpSpPr/>
          <p:nvPr/>
        </p:nvGrpSpPr>
        <p:grpSpPr>
          <a:xfrm>
            <a:off x="796669" y="321596"/>
            <a:ext cx="8007862" cy="4757482"/>
            <a:chOff x="796669" y="221314"/>
            <a:chExt cx="8007862" cy="4757482"/>
          </a:xfrm>
        </p:grpSpPr>
        <p:cxnSp>
          <p:nvCxnSpPr>
            <p:cNvPr id="4" name="직선 연결선 3">
              <a:extLst>
                <a:ext uri="{FF2B5EF4-FFF2-40B4-BE49-F238E27FC236}">
                  <a16:creationId xmlns:a16="http://schemas.microsoft.com/office/drawing/2014/main" id="{62FB59B9-5819-4AF7-A42D-6DF415E8B0A0}"/>
                </a:ext>
              </a:extLst>
            </p:cNvPr>
            <p:cNvCxnSpPr>
              <a:cxnSpLocks/>
            </p:cNvCxnSpPr>
            <p:nvPr/>
          </p:nvCxnSpPr>
          <p:spPr>
            <a:xfrm>
              <a:off x="4815950" y="367423"/>
              <a:ext cx="0" cy="170890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꺾인 연결선 700">
              <a:extLst>
                <a:ext uri="{FF2B5EF4-FFF2-40B4-BE49-F238E27FC236}">
                  <a16:creationId xmlns:a16="http://schemas.microsoft.com/office/drawing/2014/main" id="{987296CC-8C77-4310-A96F-7AA8731BBA4A}"/>
                </a:ext>
              </a:extLst>
            </p:cNvPr>
            <p:cNvCxnSpPr>
              <a:cxnSpLocks/>
              <a:stCxn id="13" idx="1"/>
              <a:endCxn id="17" idx="0"/>
            </p:cNvCxnSpPr>
            <p:nvPr/>
          </p:nvCxnSpPr>
          <p:spPr>
            <a:xfrm rot="16200000" flipH="1">
              <a:off x="5657066" y="639104"/>
              <a:ext cx="1026762" cy="2708992"/>
            </a:xfrm>
            <a:prstGeom prst="bentConnector3">
              <a:avLst>
                <a:gd name="adj1" fmla="val 59741"/>
              </a:avLst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bject 58">
              <a:extLst>
                <a:ext uri="{FF2B5EF4-FFF2-40B4-BE49-F238E27FC236}">
                  <a16:creationId xmlns:a16="http://schemas.microsoft.com/office/drawing/2014/main" id="{656F8C4C-18F1-45C2-A45B-CA1E72ABE26B}"/>
                </a:ext>
              </a:extLst>
            </p:cNvPr>
            <p:cNvSpPr/>
            <p:nvPr/>
          </p:nvSpPr>
          <p:spPr>
            <a:xfrm>
              <a:off x="4199636" y="1188000"/>
              <a:ext cx="1232630" cy="292219"/>
            </a:xfrm>
            <a:prstGeom prst="round2SameRect">
              <a:avLst>
                <a:gd name="adj1" fmla="val 50000"/>
                <a:gd name="adj2" fmla="val 50000"/>
              </a:avLst>
            </a:prstGeom>
            <a:solidFill>
              <a:srgbClr val="6D6E71"/>
            </a:solidFill>
            <a:ln w="19050">
              <a:solidFill>
                <a:schemeClr val="tx1"/>
              </a:solidFill>
            </a:ln>
          </p:spPr>
          <p:txBody>
            <a:bodyPr vert="horz" wrap="square" lIns="0" tIns="0" rIns="0" bIns="0" rtlCol="0" anchor="ctr">
              <a:noAutofit/>
            </a:bodyPr>
            <a:lstStyle/>
            <a:p>
              <a:pPr algn="ctr">
                <a:spcBef>
                  <a:spcPts val="66"/>
                </a:spcBef>
              </a:pPr>
              <a:r>
                <a:rPr lang="ko-KR" altLang="en-US" sz="852" spc="-66" dirty="0">
                  <a:solidFill>
                    <a:srgbClr val="FFFFFF"/>
                  </a:solidFill>
                  <a:latin typeface="+mj-ea"/>
                  <a:ea typeface="+mj-ea"/>
                  <a:cs typeface="나눔스퀘어 Bold"/>
                </a:rPr>
                <a:t>산학협력단장</a:t>
              </a:r>
            </a:p>
          </p:txBody>
        </p:sp>
        <p:sp>
          <p:nvSpPr>
            <p:cNvPr id="17" name="object 52">
              <a:extLst>
                <a:ext uri="{FF2B5EF4-FFF2-40B4-BE49-F238E27FC236}">
                  <a16:creationId xmlns:a16="http://schemas.microsoft.com/office/drawing/2014/main" id="{E695BF48-BB13-46D3-B4FB-FDD28BC00F23}"/>
                </a:ext>
              </a:extLst>
            </p:cNvPr>
            <p:cNvSpPr/>
            <p:nvPr/>
          </p:nvSpPr>
          <p:spPr>
            <a:xfrm>
              <a:off x="6245355" y="2506981"/>
              <a:ext cx="2559176" cy="2471815"/>
            </a:xfrm>
            <a:prstGeom prst="rect">
              <a:avLst/>
            </a:prstGeom>
            <a:solidFill>
              <a:srgbClr val="EDEDED"/>
            </a:solidFill>
            <a:ln>
              <a:solidFill>
                <a:srgbClr val="D1D3D4"/>
              </a:solidFill>
            </a:ln>
          </p:spPr>
          <p:txBody>
            <a:bodyPr vert="horz" wrap="square" lIns="40636" tIns="40636" rIns="0" bIns="0" rtlCol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852" spc="-66" baseline="18518" dirty="0">
                  <a:solidFill>
                    <a:srgbClr val="231F20"/>
                  </a:solidFill>
                  <a:latin typeface="+mn-ea"/>
                  <a:cs typeface="Lucida Sans Unicode"/>
                </a:rPr>
                <a:t>▶ </a:t>
              </a:r>
              <a:r>
                <a:rPr lang="ko-KR" altLang="en-US" sz="852" spc="-66" dirty="0" err="1">
                  <a:solidFill>
                    <a:srgbClr val="231F20"/>
                  </a:solidFill>
                  <a:latin typeface="+mn-ea"/>
                  <a:cs typeface="나눔스퀘어"/>
                </a:rPr>
                <a:t>계명테크노파크사업단</a:t>
              </a:r>
              <a:endParaRPr lang="en-US" altLang="ko-KR" sz="852" spc="-66" dirty="0">
                <a:solidFill>
                  <a:srgbClr val="231F20"/>
                </a:solidFill>
                <a:latin typeface="+mn-ea"/>
                <a:cs typeface="나눔스퀘어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852" spc="-66" baseline="18518" dirty="0">
                  <a:solidFill>
                    <a:srgbClr val="231F20"/>
                  </a:solidFill>
                  <a:latin typeface="+mn-ea"/>
                  <a:cs typeface="Lucida Sans Unicode"/>
                </a:rPr>
                <a:t>▶ </a:t>
              </a:r>
              <a:r>
                <a:rPr lang="ko-KR" altLang="en-US" sz="852" spc="-66" dirty="0" err="1">
                  <a:solidFill>
                    <a:srgbClr val="231F20"/>
                  </a:solidFill>
                  <a:latin typeface="+mn-ea"/>
                  <a:cs typeface="나눔스퀘어"/>
                </a:rPr>
                <a:t>전통미생물자원개발및산업화연구센터</a:t>
              </a:r>
              <a:r>
                <a:rPr lang="ko-KR" altLang="en-US" sz="852" spc="-66" dirty="0">
                  <a:solidFill>
                    <a:srgbClr val="231F20"/>
                  </a:solidFill>
                  <a:latin typeface="+mn-ea"/>
                  <a:cs typeface="나눔스퀘어"/>
                </a:rPr>
                <a:t> </a:t>
              </a:r>
              <a:r>
                <a:rPr lang="ko-KR" altLang="en-US" sz="852" spc="-66" dirty="0">
                  <a:solidFill>
                    <a:srgbClr val="231F20"/>
                  </a:solidFill>
                  <a:latin typeface="+mn-ea"/>
                  <a:cs typeface="Lucida Sans Unicode" panose="020B0602030504020204" pitchFamily="34" charset="0"/>
                  <a:sym typeface="Wingdings 2" panose="05020102010507070707" pitchFamily="18" charset="2"/>
                </a:rPr>
                <a:t> 사무국</a:t>
              </a:r>
              <a:r>
                <a:rPr lang="en-US" altLang="ko-KR" sz="852" spc="-66" dirty="0">
                  <a:solidFill>
                    <a:srgbClr val="231F20"/>
                  </a:solidFill>
                  <a:latin typeface="+mn-ea"/>
                  <a:cs typeface="Lucida Sans Unicode" panose="020B0602030504020204" pitchFamily="34" charset="0"/>
                  <a:sym typeface="Wingdings 2" panose="05020102010507070707" pitchFamily="18" charset="2"/>
                </a:rPr>
                <a:t>/</a:t>
              </a:r>
              <a:r>
                <a:rPr lang="ko-KR" altLang="en-US" sz="852" spc="-66" dirty="0" err="1">
                  <a:solidFill>
                    <a:srgbClr val="231F20"/>
                  </a:solidFill>
                  <a:latin typeface="+mn-ea"/>
                  <a:cs typeface="Lucida Sans Unicode" panose="020B0602030504020204" pitchFamily="34" charset="0"/>
                  <a:sym typeface="Wingdings 2" panose="05020102010507070707" pitchFamily="18" charset="2"/>
                </a:rPr>
                <a:t>행정팀</a:t>
              </a:r>
              <a:endParaRPr lang="ko-KR" altLang="en-US" sz="852" spc="-66" dirty="0">
                <a:latin typeface="+mn-ea"/>
                <a:cs typeface="나눔스퀘어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852" spc="-66" baseline="18518" dirty="0">
                  <a:solidFill>
                    <a:srgbClr val="231F20"/>
                  </a:solidFill>
                  <a:latin typeface="+mn-ea"/>
                  <a:cs typeface="Lucida Sans Unicode"/>
                </a:rPr>
                <a:t>▶ </a:t>
              </a:r>
              <a:r>
                <a:rPr lang="ko-KR" altLang="en-US" sz="852" spc="-66" dirty="0" err="1">
                  <a:solidFill>
                    <a:srgbClr val="231F20"/>
                  </a:solidFill>
                  <a:latin typeface="+mn-ea"/>
                  <a:cs typeface="나눔스퀘어"/>
                </a:rPr>
                <a:t>미래형모빌리티융합기술혁신센터</a:t>
              </a:r>
              <a:endParaRPr lang="ko-KR" altLang="en-US" sz="852" spc="-66" dirty="0">
                <a:latin typeface="+mn-ea"/>
                <a:cs typeface="나눔스퀘어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852" spc="-66" baseline="18518" dirty="0">
                  <a:solidFill>
                    <a:srgbClr val="231F20"/>
                  </a:solidFill>
                  <a:latin typeface="+mn-ea"/>
                  <a:cs typeface="Lucida Sans Unicode"/>
                </a:rPr>
                <a:t>▶ </a:t>
              </a:r>
              <a:r>
                <a:rPr lang="ko-KR" altLang="en-US" sz="852" spc="-66" dirty="0" err="1">
                  <a:solidFill>
                    <a:srgbClr val="231F20"/>
                  </a:solidFill>
                  <a:latin typeface="+mn-ea"/>
                  <a:cs typeface="나눔스퀘어"/>
                </a:rPr>
                <a:t>첨단건설재료실험센터</a:t>
              </a:r>
              <a:endParaRPr lang="ko-KR" altLang="en-US" sz="852" spc="-66" dirty="0">
                <a:latin typeface="+mn-ea"/>
                <a:cs typeface="나눔스퀘어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852" spc="-66" baseline="18518" dirty="0">
                  <a:solidFill>
                    <a:srgbClr val="231F20"/>
                  </a:solidFill>
                  <a:latin typeface="+mn-ea"/>
                  <a:cs typeface="Lucida Sans Unicode"/>
                </a:rPr>
                <a:t>▶ </a:t>
              </a:r>
              <a:r>
                <a:rPr lang="ko-KR" altLang="en-US" sz="852" spc="-80" dirty="0">
                  <a:solidFill>
                    <a:srgbClr val="231F20"/>
                  </a:solidFill>
                  <a:latin typeface="+mn-ea"/>
                  <a:cs typeface="나눔스퀘어"/>
                </a:rPr>
                <a:t>달서구어린이</a:t>
              </a:r>
              <a:r>
                <a:rPr lang="en-US" altLang="ko-KR" sz="852" spc="-80" dirty="0">
                  <a:solidFill>
                    <a:srgbClr val="231F2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나눔스퀘어"/>
                </a:rPr>
                <a:t>·</a:t>
              </a:r>
              <a:r>
                <a:rPr lang="ko-KR" altLang="en-US" sz="852" spc="-80" dirty="0" err="1">
                  <a:solidFill>
                    <a:srgbClr val="231F20"/>
                  </a:solidFill>
                  <a:latin typeface="+mn-ea"/>
                  <a:cs typeface="나눔스퀘어"/>
                </a:rPr>
                <a:t>사회복지급식관리지원센터</a:t>
              </a:r>
              <a:endParaRPr lang="en-US" altLang="ko-KR" sz="852" spc="-80" dirty="0">
                <a:solidFill>
                  <a:srgbClr val="231F20"/>
                </a:solidFill>
                <a:latin typeface="+mn-ea"/>
                <a:cs typeface="나눔스퀘어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852" spc="-66" baseline="18518" dirty="0">
                  <a:solidFill>
                    <a:srgbClr val="231F20"/>
                  </a:solidFill>
                  <a:latin typeface="+mn-ea"/>
                  <a:cs typeface="Lucida Sans Unicode"/>
                </a:rPr>
                <a:t>▶ </a:t>
              </a:r>
              <a:r>
                <a:rPr lang="ko-KR" altLang="en-US" sz="852" spc="-66" dirty="0" err="1">
                  <a:solidFill>
                    <a:srgbClr val="231F20"/>
                  </a:solidFill>
                  <a:latin typeface="+mn-ea"/>
                  <a:cs typeface="나눔스퀘어"/>
                </a:rPr>
                <a:t>대구도박문제예방치유센터</a:t>
              </a:r>
              <a:endParaRPr lang="ko-KR" altLang="en-US" sz="852" spc="-66" dirty="0">
                <a:solidFill>
                  <a:srgbClr val="231F20"/>
                </a:solidFill>
                <a:latin typeface="+mn-ea"/>
                <a:cs typeface="나눔스퀘어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852" spc="-66" baseline="18518" dirty="0">
                  <a:solidFill>
                    <a:srgbClr val="231F20"/>
                  </a:solidFill>
                  <a:latin typeface="+mn-ea"/>
                  <a:cs typeface="Lucida Sans Unicode"/>
                </a:rPr>
                <a:t>▶ </a:t>
              </a:r>
              <a:r>
                <a:rPr lang="ko-KR" altLang="en-US" sz="852" spc="-66" dirty="0">
                  <a:solidFill>
                    <a:srgbClr val="231F20"/>
                  </a:solidFill>
                  <a:latin typeface="+mn-ea"/>
                  <a:cs typeface="나눔스퀘어"/>
                </a:rPr>
                <a:t>대구광역시 서구어린이</a:t>
              </a:r>
              <a:r>
                <a:rPr lang="ko-KR" altLang="en-US" sz="852" spc="-66" dirty="0">
                  <a:solidFill>
                    <a:srgbClr val="231F20"/>
                  </a:solidFill>
                  <a:latin typeface="+mn-ea"/>
                  <a:cs typeface="Lucida Sans Unicode" panose="020B0602030504020204" pitchFamily="34" charset="0"/>
                  <a:sym typeface="Wingdings 2" panose="05020102010507070707" pitchFamily="18" charset="2"/>
                </a:rPr>
                <a:t>  </a:t>
              </a:r>
              <a:r>
                <a:rPr lang="ko-KR" altLang="en-US" sz="852" spc="-66" dirty="0" err="1">
                  <a:solidFill>
                    <a:srgbClr val="231F20"/>
                  </a:solidFill>
                  <a:latin typeface="+mn-ea"/>
                  <a:cs typeface="나눔스퀘어"/>
                </a:rPr>
                <a:t>사회복지급식관리지원센터</a:t>
              </a:r>
              <a:endParaRPr lang="ko-KR" altLang="en-US" sz="852" spc="-66" dirty="0">
                <a:solidFill>
                  <a:srgbClr val="231F20"/>
                </a:solidFill>
                <a:latin typeface="+mn-ea"/>
                <a:cs typeface="나눔스퀘어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852" spc="-66" baseline="18518" dirty="0">
                  <a:solidFill>
                    <a:srgbClr val="231F20"/>
                  </a:solidFill>
                  <a:latin typeface="+mn-ea"/>
                  <a:cs typeface="Lucida Sans Unicode"/>
                </a:rPr>
                <a:t>▶ </a:t>
              </a:r>
              <a:r>
                <a:rPr lang="ko-KR" altLang="en-US" sz="852" spc="-66" dirty="0">
                  <a:solidFill>
                    <a:srgbClr val="231F20"/>
                  </a:solidFill>
                  <a:latin typeface="+mn-ea"/>
                  <a:cs typeface="나눔스퀘어"/>
                </a:rPr>
                <a:t>사용성평가연구센터</a:t>
              </a:r>
              <a:endParaRPr lang="en-US" altLang="ko-KR" sz="852" spc="-66" dirty="0">
                <a:solidFill>
                  <a:srgbClr val="231F20"/>
                </a:solidFill>
                <a:latin typeface="+mn-ea"/>
                <a:cs typeface="나눔스퀘어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852" spc="-66" baseline="18518" dirty="0">
                  <a:solidFill>
                    <a:srgbClr val="231F20"/>
                  </a:solidFill>
                  <a:latin typeface="+mn-ea"/>
                  <a:cs typeface="Lucida Sans Unicode"/>
                </a:rPr>
                <a:t>▶ </a:t>
              </a:r>
              <a:r>
                <a:rPr lang="ko-KR" altLang="en-US" sz="852" spc="-66" dirty="0" err="1">
                  <a:solidFill>
                    <a:srgbClr val="231F20"/>
                  </a:solidFill>
                  <a:latin typeface="+mn-ea"/>
                  <a:cs typeface="나눔스퀘어"/>
                </a:rPr>
                <a:t>의료기기공용기술활용촉진센터</a:t>
              </a:r>
              <a:endParaRPr lang="ko-KR" altLang="en-US" sz="852" spc="-66" dirty="0">
                <a:solidFill>
                  <a:srgbClr val="231F20"/>
                </a:solidFill>
                <a:latin typeface="+mn-ea"/>
                <a:cs typeface="나눔스퀘어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852" spc="-66" baseline="18518" dirty="0">
                  <a:solidFill>
                    <a:srgbClr val="231F20"/>
                  </a:solidFill>
                  <a:latin typeface="+mn-ea"/>
                  <a:cs typeface="Lucida Sans Unicode"/>
                </a:rPr>
                <a:t>▶</a:t>
              </a:r>
              <a:r>
                <a:rPr lang="ko-KR" altLang="en-US" sz="852" spc="-66" dirty="0">
                  <a:solidFill>
                    <a:srgbClr val="231F20"/>
                  </a:solidFill>
                  <a:latin typeface="+mn-ea"/>
                </a:rPr>
                <a:t> </a:t>
              </a:r>
              <a:r>
                <a:rPr lang="ko-KR" altLang="en-US" sz="852" spc="-66" dirty="0" err="1">
                  <a:solidFill>
                    <a:srgbClr val="231F20"/>
                  </a:solidFill>
                  <a:latin typeface="+mn-ea"/>
                </a:rPr>
                <a:t>대경강원권역</a:t>
              </a:r>
              <a:r>
                <a:rPr lang="en-US" altLang="ko-KR" sz="852" spc="-66" dirty="0">
                  <a:solidFill>
                    <a:srgbClr val="231F20"/>
                  </a:solidFill>
                  <a:latin typeface="+mn-ea"/>
                </a:rPr>
                <a:t>R-</a:t>
              </a:r>
              <a:r>
                <a:rPr lang="en-US" altLang="ko-KR" sz="852" spc="-66" dirty="0" err="1">
                  <a:solidFill>
                    <a:srgbClr val="231F20"/>
                  </a:solidFill>
                  <a:latin typeface="+mn-ea"/>
                </a:rPr>
                <a:t>WeSET</a:t>
              </a:r>
              <a:r>
                <a:rPr lang="ko-KR" altLang="en-US" sz="852" spc="-66" dirty="0">
                  <a:solidFill>
                    <a:srgbClr val="231F20"/>
                  </a:solidFill>
                  <a:latin typeface="+mn-ea"/>
                </a:rPr>
                <a:t>사업단</a:t>
              </a:r>
              <a:endParaRPr lang="en-US" altLang="ko-KR" sz="852" spc="-66" dirty="0">
                <a:solidFill>
                  <a:srgbClr val="231F20"/>
                </a:solidFill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852" spc="-66" baseline="18518" dirty="0">
                  <a:solidFill>
                    <a:srgbClr val="231F20"/>
                  </a:solidFill>
                  <a:latin typeface="+mn-ea"/>
                  <a:cs typeface="Lucida Sans Unicode"/>
                </a:rPr>
                <a:t>▶</a:t>
              </a:r>
              <a:r>
                <a:rPr lang="ko-KR" altLang="en-US" sz="852" spc="-66" dirty="0">
                  <a:solidFill>
                    <a:srgbClr val="231F20"/>
                  </a:solidFill>
                  <a:latin typeface="+mn-ea"/>
                </a:rPr>
                <a:t> </a:t>
              </a:r>
              <a:r>
                <a:rPr lang="ko-KR" altLang="en-US" sz="852" spc="-66" dirty="0" err="1">
                  <a:solidFill>
                    <a:srgbClr val="231F20"/>
                  </a:solidFill>
                  <a:latin typeface="+mn-ea"/>
                </a:rPr>
                <a:t>인텔리전트건설시스템핵심지원센터</a:t>
              </a:r>
              <a:endParaRPr lang="en-US" altLang="ko-KR" sz="852" spc="-66" dirty="0">
                <a:solidFill>
                  <a:srgbClr val="231F20"/>
                </a:solidFill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852" spc="-66" baseline="18518" dirty="0">
                  <a:solidFill>
                    <a:srgbClr val="231F20"/>
                  </a:solidFill>
                  <a:latin typeface="+mn-ea"/>
                  <a:cs typeface="Lucida Sans Unicode"/>
                </a:rPr>
                <a:t>▶</a:t>
              </a:r>
              <a:r>
                <a:rPr lang="ko-KR" altLang="en-US" sz="852" spc="-66" dirty="0">
                  <a:solidFill>
                    <a:srgbClr val="231F20"/>
                  </a:solidFill>
                  <a:latin typeface="+mn-ea"/>
                </a:rPr>
                <a:t> </a:t>
              </a:r>
              <a:r>
                <a:rPr lang="ko-KR" altLang="en-US" sz="852" spc="-66" dirty="0" err="1">
                  <a:solidFill>
                    <a:srgbClr val="231F20"/>
                  </a:solidFill>
                  <a:latin typeface="+mn-ea"/>
                </a:rPr>
                <a:t>포렌직약과학자전문인력양성단</a:t>
              </a:r>
              <a:endParaRPr lang="en-US" altLang="ko-KR" sz="852" spc="-66" dirty="0">
                <a:solidFill>
                  <a:srgbClr val="231F20"/>
                </a:solidFill>
                <a:latin typeface="+mn-ea"/>
              </a:endParaRPr>
            </a:p>
          </p:txBody>
        </p:sp>
        <p:sp>
          <p:nvSpPr>
            <p:cNvPr id="5" name="object 54">
              <a:extLst>
                <a:ext uri="{FF2B5EF4-FFF2-40B4-BE49-F238E27FC236}">
                  <a16:creationId xmlns:a16="http://schemas.microsoft.com/office/drawing/2014/main" id="{78B2068E-9D90-4D2B-84C3-763FFAFFD8D8}"/>
                </a:ext>
              </a:extLst>
            </p:cNvPr>
            <p:cNvSpPr/>
            <p:nvPr/>
          </p:nvSpPr>
          <p:spPr>
            <a:xfrm>
              <a:off x="6245354" y="2223156"/>
              <a:ext cx="2559175" cy="230178"/>
            </a:xfrm>
            <a:prstGeom prst="round2SameRect">
              <a:avLst>
                <a:gd name="adj1" fmla="val 50000"/>
                <a:gd name="adj2" fmla="val 50000"/>
              </a:avLst>
            </a:prstGeom>
            <a:solidFill>
              <a:srgbClr val="D1D3D4"/>
            </a:solidFill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ctr">
                <a:spcBef>
                  <a:spcPts val="66"/>
                </a:spcBef>
              </a:pPr>
              <a:r>
                <a:rPr lang="ko-KR" altLang="en-US" sz="852" spc="-66" dirty="0">
                  <a:latin typeface="+mj-ea"/>
                  <a:ea typeface="+mj-ea"/>
                  <a:cs typeface="나눔스퀘어 Bold"/>
                </a:rPr>
                <a:t>부속기관</a:t>
              </a:r>
            </a:p>
          </p:txBody>
        </p:sp>
        <p:sp>
          <p:nvSpPr>
            <p:cNvPr id="21" name="object 58">
              <a:extLst>
                <a:ext uri="{FF2B5EF4-FFF2-40B4-BE49-F238E27FC236}">
                  <a16:creationId xmlns:a16="http://schemas.microsoft.com/office/drawing/2014/main" id="{21E01D1D-247E-494E-AC3F-E354593C9C31}"/>
                </a:ext>
              </a:extLst>
            </p:cNvPr>
            <p:cNvSpPr/>
            <p:nvPr/>
          </p:nvSpPr>
          <p:spPr>
            <a:xfrm>
              <a:off x="4199636" y="686300"/>
              <a:ext cx="1232630" cy="292219"/>
            </a:xfrm>
            <a:prstGeom prst="round2SameRect">
              <a:avLst>
                <a:gd name="adj1" fmla="val 50000"/>
                <a:gd name="adj2" fmla="val 50000"/>
              </a:avLst>
            </a:prstGeom>
            <a:solidFill>
              <a:srgbClr val="6D6E71"/>
            </a:solidFill>
            <a:ln w="19050">
              <a:solidFill>
                <a:schemeClr val="tx1"/>
              </a:solidFill>
            </a:ln>
          </p:spPr>
          <p:txBody>
            <a:bodyPr vert="horz" wrap="square" lIns="0" tIns="0" rIns="0" bIns="0" rtlCol="0" anchor="ctr">
              <a:noAutofit/>
            </a:bodyPr>
            <a:lstStyle/>
            <a:p>
              <a:pPr algn="ctr">
                <a:spcBef>
                  <a:spcPts val="66"/>
                </a:spcBef>
              </a:pPr>
              <a:r>
                <a:rPr lang="ko-KR" altLang="en-US" sz="852" spc="-66" dirty="0">
                  <a:solidFill>
                    <a:srgbClr val="FFFFFF"/>
                  </a:solidFill>
                  <a:latin typeface="+mj-ea"/>
                  <a:ea typeface="+mj-ea"/>
                  <a:cs typeface="나눔스퀘어 Bold"/>
                </a:rPr>
                <a:t>산학부총장</a:t>
              </a:r>
            </a:p>
          </p:txBody>
        </p:sp>
        <p:sp>
          <p:nvSpPr>
            <p:cNvPr id="25" name="object 58">
              <a:extLst>
                <a:ext uri="{FF2B5EF4-FFF2-40B4-BE49-F238E27FC236}">
                  <a16:creationId xmlns:a16="http://schemas.microsoft.com/office/drawing/2014/main" id="{3E9465A0-9A94-4049-935E-AE30565B9D75}"/>
                </a:ext>
              </a:extLst>
            </p:cNvPr>
            <p:cNvSpPr/>
            <p:nvPr/>
          </p:nvSpPr>
          <p:spPr>
            <a:xfrm>
              <a:off x="3943968" y="221314"/>
              <a:ext cx="1743963" cy="292219"/>
            </a:xfrm>
            <a:prstGeom prst="round2SameRect">
              <a:avLst>
                <a:gd name="adj1" fmla="val 50000"/>
                <a:gd name="adj2" fmla="val 50000"/>
              </a:avLst>
            </a:prstGeom>
            <a:solidFill>
              <a:srgbClr val="000000"/>
            </a:solidFill>
            <a:ln w="19050">
              <a:noFill/>
            </a:ln>
          </p:spPr>
          <p:txBody>
            <a:bodyPr vert="horz" wrap="square" lIns="0" tIns="0" rIns="0" bIns="0" rtlCol="0" anchor="ctr">
              <a:noAutofit/>
            </a:bodyPr>
            <a:lstStyle/>
            <a:p>
              <a:pPr algn="ctr">
                <a:spcBef>
                  <a:spcPts val="66"/>
                </a:spcBef>
              </a:pPr>
              <a:r>
                <a:rPr lang="ko-KR" altLang="en-US" sz="852" spc="-66" dirty="0">
                  <a:solidFill>
                    <a:srgbClr val="FFFFFF"/>
                  </a:solidFill>
                  <a:latin typeface="+mj-ea"/>
                  <a:ea typeface="+mj-ea"/>
                  <a:cs typeface="나눔스퀘어 Bold"/>
                </a:rPr>
                <a:t>총   장</a:t>
              </a:r>
            </a:p>
          </p:txBody>
        </p:sp>
        <p:cxnSp>
          <p:nvCxnSpPr>
            <p:cNvPr id="29" name="직선 연결선 28">
              <a:extLst>
                <a:ext uri="{FF2B5EF4-FFF2-40B4-BE49-F238E27FC236}">
                  <a16:creationId xmlns:a16="http://schemas.microsoft.com/office/drawing/2014/main" id="{F3D1B024-3C0C-4E38-9D88-CE55980C371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72837" y="1085026"/>
              <a:ext cx="2943114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bject 54">
              <a:extLst>
                <a:ext uri="{FF2B5EF4-FFF2-40B4-BE49-F238E27FC236}">
                  <a16:creationId xmlns:a16="http://schemas.microsoft.com/office/drawing/2014/main" id="{BBCCD835-EDE7-4214-B08D-BC3A5207B88F}"/>
                </a:ext>
              </a:extLst>
            </p:cNvPr>
            <p:cNvSpPr/>
            <p:nvPr/>
          </p:nvSpPr>
          <p:spPr>
            <a:xfrm>
              <a:off x="796669" y="958137"/>
              <a:ext cx="1294940" cy="253777"/>
            </a:xfrm>
            <a:prstGeom prst="round2SameRect">
              <a:avLst>
                <a:gd name="adj1" fmla="val 50000"/>
                <a:gd name="adj2" fmla="val 50000"/>
              </a:avLst>
            </a:prstGeom>
            <a:solidFill>
              <a:srgbClr val="A7A9AC"/>
            </a:solidFill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ctr">
                <a:spcBef>
                  <a:spcPts val="66"/>
                </a:spcBef>
              </a:pPr>
              <a:r>
                <a:rPr lang="ko-KR" altLang="en-US" sz="852" spc="-66" dirty="0">
                  <a:solidFill>
                    <a:srgbClr val="FFFFFF"/>
                  </a:solidFill>
                  <a:latin typeface="+mj-ea"/>
                  <a:ea typeface="+mj-ea"/>
                  <a:cs typeface="나눔스퀘어 Bold"/>
                </a:rPr>
                <a:t>지산학인재원</a:t>
              </a:r>
            </a:p>
          </p:txBody>
        </p:sp>
        <p:grpSp>
          <p:nvGrpSpPr>
            <p:cNvPr id="156" name="그룹 155">
              <a:extLst>
                <a:ext uri="{FF2B5EF4-FFF2-40B4-BE49-F238E27FC236}">
                  <a16:creationId xmlns:a16="http://schemas.microsoft.com/office/drawing/2014/main" id="{91843829-04AE-4536-BA76-D237A023C3BB}"/>
                </a:ext>
              </a:extLst>
            </p:cNvPr>
            <p:cNvGrpSpPr/>
            <p:nvPr/>
          </p:nvGrpSpPr>
          <p:grpSpPr>
            <a:xfrm>
              <a:off x="4815951" y="1176337"/>
              <a:ext cx="3988577" cy="858894"/>
              <a:chOff x="4815952" y="2075656"/>
              <a:chExt cx="3988577" cy="858894"/>
            </a:xfrm>
          </p:grpSpPr>
          <p:cxnSp>
            <p:nvCxnSpPr>
              <p:cNvPr id="48" name="직선 연결선 47">
                <a:extLst>
                  <a:ext uri="{FF2B5EF4-FFF2-40B4-BE49-F238E27FC236}">
                    <a16:creationId xmlns:a16="http://schemas.microsoft.com/office/drawing/2014/main" id="{864D5EFF-5156-473A-A36C-2538A51F633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15952" y="2505103"/>
                <a:ext cx="2755947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5" name="그룹 154">
                <a:extLst>
                  <a:ext uri="{FF2B5EF4-FFF2-40B4-BE49-F238E27FC236}">
                    <a16:creationId xmlns:a16="http://schemas.microsoft.com/office/drawing/2014/main" id="{F487FEF2-5759-4A9D-93A0-FE2D8BF4E687}"/>
                  </a:ext>
                </a:extLst>
              </p:cNvPr>
              <p:cNvGrpSpPr/>
              <p:nvPr/>
            </p:nvGrpSpPr>
            <p:grpSpPr>
              <a:xfrm>
                <a:off x="7239000" y="2075656"/>
                <a:ext cx="1565529" cy="858894"/>
                <a:chOff x="7239000" y="2075656"/>
                <a:chExt cx="1565529" cy="858894"/>
              </a:xfrm>
            </p:grpSpPr>
            <p:sp>
              <p:nvSpPr>
                <p:cNvPr id="51" name="object 19">
                  <a:extLst>
                    <a:ext uri="{FF2B5EF4-FFF2-40B4-BE49-F238E27FC236}">
                      <a16:creationId xmlns:a16="http://schemas.microsoft.com/office/drawing/2014/main" id="{CCA8E0EB-DC4C-4E87-BB70-768EB6FE731F}"/>
                    </a:ext>
                  </a:extLst>
                </p:cNvPr>
                <p:cNvSpPr/>
                <p:nvPr/>
              </p:nvSpPr>
              <p:spPr>
                <a:xfrm>
                  <a:off x="7239000" y="2680773"/>
                  <a:ext cx="1565529" cy="253777"/>
                </a:xfrm>
                <a:prstGeom prst="rect">
                  <a:avLst/>
                </a:prstGeom>
                <a:solidFill>
                  <a:srgbClr val="EDEDED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txBody>
                <a:bodyPr vert="horz" wrap="square" lIns="20319" tIns="20319" rIns="0" bIns="0" rtlCol="0" anchor="ctr">
                  <a:noAutofit/>
                </a:bodyPr>
                <a:lstStyle/>
                <a:p>
                  <a:pPr algn="ctr">
                    <a:spcBef>
                      <a:spcPts val="66"/>
                    </a:spcBef>
                    <a:buSzPct val="27272"/>
                    <a:tabLst>
                      <a:tab pos="46596" algn="l"/>
                    </a:tabLst>
                  </a:pPr>
                  <a:r>
                    <a:rPr lang="ko-KR" altLang="en-US" sz="852" spc="-66" dirty="0">
                      <a:latin typeface="+mn-ea"/>
                      <a:cs typeface="나눔스퀘어"/>
                    </a:rPr>
                    <a:t>연구장비심의위원회</a:t>
                  </a:r>
                </a:p>
              </p:txBody>
            </p:sp>
            <p:sp>
              <p:nvSpPr>
                <p:cNvPr id="52" name="object 19">
                  <a:extLst>
                    <a:ext uri="{FF2B5EF4-FFF2-40B4-BE49-F238E27FC236}">
                      <a16:creationId xmlns:a16="http://schemas.microsoft.com/office/drawing/2014/main" id="{8F44A504-2D17-43A3-B37F-C17F21B77C37}"/>
                    </a:ext>
                  </a:extLst>
                </p:cNvPr>
                <p:cNvSpPr/>
                <p:nvPr/>
              </p:nvSpPr>
              <p:spPr>
                <a:xfrm>
                  <a:off x="7239000" y="2378214"/>
                  <a:ext cx="1565529" cy="253777"/>
                </a:xfrm>
                <a:prstGeom prst="rect">
                  <a:avLst/>
                </a:prstGeom>
                <a:solidFill>
                  <a:srgbClr val="EDEDED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txBody>
                <a:bodyPr vert="horz" wrap="square" lIns="20319" tIns="20319" rIns="0" bIns="0" rtlCol="0" anchor="ctr">
                  <a:noAutofit/>
                </a:bodyPr>
                <a:lstStyle/>
                <a:p>
                  <a:pPr algn="ctr">
                    <a:spcBef>
                      <a:spcPts val="66"/>
                    </a:spcBef>
                    <a:buSzPct val="27272"/>
                    <a:tabLst>
                      <a:tab pos="46596" algn="l"/>
                    </a:tabLst>
                  </a:pPr>
                  <a:r>
                    <a:rPr lang="ko-KR" altLang="en-US" sz="852" spc="-66" dirty="0">
                      <a:solidFill>
                        <a:srgbClr val="231F20"/>
                      </a:solidFill>
                      <a:latin typeface="+mn-ea"/>
                      <a:cs typeface="Lucida Sans Unicode" panose="020B0602030504020204" pitchFamily="34" charset="0"/>
                      <a:sym typeface="Wingdings 2" panose="05020102010507070707" pitchFamily="18" charset="2"/>
                    </a:rPr>
                    <a:t>직무발명심의위원회</a:t>
                  </a:r>
                  <a:endParaRPr lang="ko-KR" altLang="en-US" sz="852" spc="-66" dirty="0">
                    <a:latin typeface="+mn-ea"/>
                    <a:cs typeface="나눔스퀘어"/>
                  </a:endParaRPr>
                </a:p>
              </p:txBody>
            </p:sp>
            <p:sp>
              <p:nvSpPr>
                <p:cNvPr id="53" name="object 19">
                  <a:extLst>
                    <a:ext uri="{FF2B5EF4-FFF2-40B4-BE49-F238E27FC236}">
                      <a16:creationId xmlns:a16="http://schemas.microsoft.com/office/drawing/2014/main" id="{616EF33D-3E80-4DC5-A9B3-C845F2E68A27}"/>
                    </a:ext>
                  </a:extLst>
                </p:cNvPr>
                <p:cNvSpPr/>
                <p:nvPr/>
              </p:nvSpPr>
              <p:spPr>
                <a:xfrm>
                  <a:off x="7239000" y="2075656"/>
                  <a:ext cx="1565529" cy="253777"/>
                </a:xfrm>
                <a:prstGeom prst="rect">
                  <a:avLst/>
                </a:prstGeom>
                <a:solidFill>
                  <a:srgbClr val="EDEDED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txBody>
                <a:bodyPr vert="horz" wrap="square" lIns="20319" tIns="20319" rIns="0" bIns="0" rtlCol="0" anchor="ctr">
                  <a:noAutofit/>
                </a:bodyPr>
                <a:lstStyle/>
                <a:p>
                  <a:pPr algn="ctr">
                    <a:spcBef>
                      <a:spcPts val="66"/>
                    </a:spcBef>
                    <a:buSzPct val="27272"/>
                    <a:tabLst>
                      <a:tab pos="46596" algn="l"/>
                    </a:tabLst>
                  </a:pPr>
                  <a:r>
                    <a:rPr lang="ko-KR" altLang="en-US" sz="852" spc="-66" dirty="0" err="1">
                      <a:solidFill>
                        <a:srgbClr val="231F20"/>
                      </a:solidFill>
                      <a:latin typeface="+mn-ea"/>
                      <a:cs typeface="Lucida Sans Unicode" panose="020B0602030504020204" pitchFamily="34" charset="0"/>
                      <a:sym typeface="Wingdings 2" panose="05020102010507070707" pitchFamily="18" charset="2"/>
                    </a:rPr>
                    <a:t>산학협력단운영위원회</a:t>
                  </a:r>
                  <a:endParaRPr lang="ko-KR" altLang="en-US" sz="852" spc="-66" dirty="0">
                    <a:latin typeface="+mn-ea"/>
                    <a:cs typeface="나눔스퀘어"/>
                  </a:endParaRPr>
                </a:p>
              </p:txBody>
            </p:sp>
          </p:grpSp>
        </p:grpSp>
        <p:cxnSp>
          <p:nvCxnSpPr>
            <p:cNvPr id="134" name="연결선: 꺾임 133">
              <a:extLst>
                <a:ext uri="{FF2B5EF4-FFF2-40B4-BE49-F238E27FC236}">
                  <a16:creationId xmlns:a16="http://schemas.microsoft.com/office/drawing/2014/main" id="{3412EDD4-A2FF-49E6-BCBD-599E8AF82B32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2965231" y="573704"/>
              <a:ext cx="329628" cy="3371812"/>
            </a:xfrm>
            <a:prstGeom prst="bentConnector2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6" name="그룹 65">
              <a:extLst>
                <a:ext uri="{FF2B5EF4-FFF2-40B4-BE49-F238E27FC236}">
                  <a16:creationId xmlns:a16="http://schemas.microsoft.com/office/drawing/2014/main" id="{2D45C652-D230-4319-B3D5-4C4B2B29A1DC}"/>
                </a:ext>
              </a:extLst>
            </p:cNvPr>
            <p:cNvGrpSpPr/>
            <p:nvPr/>
          </p:nvGrpSpPr>
          <p:grpSpPr>
            <a:xfrm>
              <a:off x="796670" y="2223155"/>
              <a:ext cx="1294940" cy="1041972"/>
              <a:chOff x="603378" y="8102028"/>
              <a:chExt cx="1294940" cy="1041972"/>
            </a:xfrm>
          </p:grpSpPr>
          <p:sp>
            <p:nvSpPr>
              <p:cNvPr id="15" name="bk object 50">
                <a:extLst>
                  <a:ext uri="{FF2B5EF4-FFF2-40B4-BE49-F238E27FC236}">
                    <a16:creationId xmlns:a16="http://schemas.microsoft.com/office/drawing/2014/main" id="{E3684E47-FA49-4211-B676-B8B074919CBB}"/>
                  </a:ext>
                </a:extLst>
              </p:cNvPr>
              <p:cNvSpPr/>
              <p:nvPr/>
            </p:nvSpPr>
            <p:spPr>
              <a:xfrm>
                <a:off x="603378" y="8332206"/>
                <a:ext cx="1294940" cy="811794"/>
              </a:xfrm>
              <a:prstGeom prst="rect">
                <a:avLst/>
              </a:prstGeom>
              <a:solidFill>
                <a:srgbClr val="E6E7E8"/>
              </a:solidFill>
            </p:spPr>
            <p:txBody>
              <a:bodyPr vert="horz" wrap="square" lIns="20319" tIns="20319" rIns="0" bIns="0" rtlCol="0" anchor="ctr" anchorCtr="0">
                <a:noAutofit/>
              </a:bodyPr>
              <a:lstStyle/>
              <a:p>
                <a:pPr>
                  <a:spcBef>
                    <a:spcPts val="66"/>
                  </a:spcBef>
                  <a:buSzPct val="27272"/>
                  <a:tabLst>
                    <a:tab pos="46596" algn="l"/>
                  </a:tabLst>
                </a:pPr>
                <a:r>
                  <a:rPr lang="ko-KR" altLang="en-US" sz="852" spc="-66" dirty="0">
                    <a:solidFill>
                      <a:srgbClr val="231F20"/>
                    </a:solidFill>
                    <a:latin typeface="+mn-ea"/>
                    <a:cs typeface="Lucida Sans Unicode" panose="020B0602030504020204" pitchFamily="34" charset="0"/>
                    <a:sym typeface="Wingdings 2" panose="05020102010507070707" pitchFamily="18" charset="2"/>
                  </a:rPr>
                  <a:t>  </a:t>
                </a:r>
                <a:r>
                  <a:rPr lang="ko-KR" altLang="en-US" sz="852" spc="-66" dirty="0">
                    <a:latin typeface="+mn-ea"/>
                    <a:cs typeface="나눔스퀘어"/>
                  </a:rPr>
                  <a:t>산학협력총괄실</a:t>
                </a:r>
                <a:endParaRPr lang="en-US" altLang="ko-KR" sz="852" spc="-66" dirty="0">
                  <a:latin typeface="+mn-ea"/>
                  <a:cs typeface="나눔스퀘어"/>
                </a:endParaRPr>
              </a:p>
              <a:p>
                <a:pPr>
                  <a:spcBef>
                    <a:spcPts val="66"/>
                  </a:spcBef>
                  <a:buSzPct val="27272"/>
                  <a:tabLst>
                    <a:tab pos="46596" algn="l"/>
                  </a:tabLst>
                </a:pPr>
                <a:r>
                  <a:rPr lang="ko-KR" altLang="en-US" sz="852" spc="-66" dirty="0">
                    <a:solidFill>
                      <a:srgbClr val="231F20"/>
                    </a:solidFill>
                    <a:latin typeface="+mn-ea"/>
                    <a:cs typeface="Lucida Sans Unicode" panose="020B0602030504020204" pitchFamily="34" charset="0"/>
                    <a:sym typeface="Wingdings 2" panose="05020102010507070707" pitchFamily="18" charset="2"/>
                  </a:rPr>
                  <a:t>  </a:t>
                </a:r>
                <a:r>
                  <a:rPr lang="ko-KR" altLang="en-US" sz="852" spc="-66" dirty="0">
                    <a:latin typeface="+mn-ea"/>
                    <a:cs typeface="나눔스퀘어"/>
                  </a:rPr>
                  <a:t>연구지원실</a:t>
                </a:r>
                <a:endParaRPr lang="en-US" altLang="ko-KR" sz="852" spc="-66" dirty="0">
                  <a:latin typeface="+mn-ea"/>
                  <a:cs typeface="나눔스퀘어"/>
                </a:endParaRPr>
              </a:p>
              <a:p>
                <a:pPr>
                  <a:spcBef>
                    <a:spcPts val="66"/>
                  </a:spcBef>
                  <a:buSzPct val="27272"/>
                  <a:tabLst>
                    <a:tab pos="46596" algn="l"/>
                  </a:tabLst>
                </a:pPr>
                <a:r>
                  <a:rPr lang="ko-KR" altLang="en-US" sz="852" spc="-66" dirty="0">
                    <a:solidFill>
                      <a:srgbClr val="231F20"/>
                    </a:solidFill>
                    <a:latin typeface="+mn-ea"/>
                    <a:cs typeface="Lucida Sans Unicode" panose="020B0602030504020204" pitchFamily="34" charset="0"/>
                    <a:sym typeface="Wingdings 2" panose="05020102010507070707" pitchFamily="18" charset="2"/>
                  </a:rPr>
                  <a:t>  산학예산팀</a:t>
                </a:r>
                <a:endParaRPr lang="en-US" altLang="ko-KR" sz="852" spc="-66" dirty="0">
                  <a:solidFill>
                    <a:srgbClr val="231F20"/>
                  </a:solidFill>
                  <a:latin typeface="+mn-ea"/>
                  <a:cs typeface="Lucida Sans Unicode" panose="020B0602030504020204" pitchFamily="34" charset="0"/>
                  <a:sym typeface="Wingdings 2" panose="05020102010507070707" pitchFamily="18" charset="2"/>
                </a:endParaRPr>
              </a:p>
              <a:p>
                <a:pPr>
                  <a:spcBef>
                    <a:spcPts val="66"/>
                  </a:spcBef>
                  <a:buSzPct val="27272"/>
                  <a:tabLst>
                    <a:tab pos="46596" algn="l"/>
                  </a:tabLst>
                </a:pPr>
                <a:r>
                  <a:rPr lang="ko-KR" altLang="en-US" sz="852" spc="-66" dirty="0">
                    <a:solidFill>
                      <a:srgbClr val="231F20"/>
                    </a:solidFill>
                    <a:latin typeface="+mn-ea"/>
                    <a:cs typeface="Lucida Sans Unicode" panose="020B0602030504020204" pitchFamily="34" charset="0"/>
                    <a:sym typeface="Wingdings 2" panose="05020102010507070707" pitchFamily="18" charset="2"/>
                  </a:rPr>
                  <a:t>  산학구매팀</a:t>
                </a:r>
                <a:endParaRPr lang="en-US" altLang="ko-KR" sz="852" spc="-66" dirty="0">
                  <a:solidFill>
                    <a:srgbClr val="231F20"/>
                  </a:solidFill>
                  <a:latin typeface="+mn-ea"/>
                  <a:cs typeface="Lucida Sans Unicode" panose="020B0602030504020204" pitchFamily="34" charset="0"/>
                  <a:sym typeface="Wingdings 2" panose="05020102010507070707" pitchFamily="18" charset="2"/>
                </a:endParaRPr>
              </a:p>
              <a:p>
                <a:pPr>
                  <a:spcBef>
                    <a:spcPts val="66"/>
                  </a:spcBef>
                  <a:buSzPct val="27272"/>
                  <a:tabLst>
                    <a:tab pos="46596" algn="l"/>
                  </a:tabLst>
                </a:pPr>
                <a:r>
                  <a:rPr lang="ko-KR" altLang="en-US" sz="852" spc="-66" dirty="0">
                    <a:solidFill>
                      <a:srgbClr val="231F20"/>
                    </a:solidFill>
                    <a:latin typeface="+mn-ea"/>
                    <a:cs typeface="Lucida Sans Unicode" panose="020B0602030504020204" pitchFamily="34" charset="0"/>
                    <a:sym typeface="Wingdings 2" panose="05020102010507070707" pitchFamily="18" charset="2"/>
                  </a:rPr>
                  <a:t>  </a:t>
                </a:r>
                <a:r>
                  <a:rPr lang="ko-KR" altLang="en-US" sz="852" spc="-66" dirty="0" err="1">
                    <a:solidFill>
                      <a:srgbClr val="231F20"/>
                    </a:solidFill>
                    <a:latin typeface="+mn-ea"/>
                    <a:cs typeface="Lucida Sans Unicode" panose="020B0602030504020204" pitchFamily="34" charset="0"/>
                    <a:sym typeface="Wingdings 2" panose="05020102010507070707" pitchFamily="18" charset="2"/>
                  </a:rPr>
                  <a:t>산학검수팀</a:t>
                </a:r>
                <a:endParaRPr lang="ko-KR" altLang="en-US" sz="852" spc="-66" dirty="0">
                  <a:latin typeface="+mn-ea"/>
                  <a:cs typeface="나눔스퀘어"/>
                </a:endParaRPr>
              </a:p>
            </p:txBody>
          </p:sp>
          <p:sp>
            <p:nvSpPr>
              <p:cNvPr id="16" name="bk object 51">
                <a:extLst>
                  <a:ext uri="{FF2B5EF4-FFF2-40B4-BE49-F238E27FC236}">
                    <a16:creationId xmlns:a16="http://schemas.microsoft.com/office/drawing/2014/main" id="{2C6F2952-463D-4F35-8E13-AA35DA4E02EB}"/>
                  </a:ext>
                </a:extLst>
              </p:cNvPr>
              <p:cNvSpPr/>
              <p:nvPr/>
            </p:nvSpPr>
            <p:spPr>
              <a:xfrm>
                <a:off x="603378" y="8102028"/>
                <a:ext cx="1294940" cy="23692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A7A9AC"/>
              </a:solidFill>
            </p:spPr>
            <p:txBody>
              <a:bodyPr vert="horz" wrap="square" lIns="0" tIns="0" rIns="0" bIns="18000" rtlCol="0" anchor="ctr">
                <a:noAutofit/>
              </a:bodyPr>
              <a:lstStyle/>
              <a:p>
                <a:pPr algn="ctr">
                  <a:spcBef>
                    <a:spcPts val="66"/>
                  </a:spcBef>
                </a:pPr>
                <a:r>
                  <a:rPr lang="ko-KR" altLang="en-US" sz="852" spc="-66" dirty="0">
                    <a:solidFill>
                      <a:schemeClr val="bg1"/>
                    </a:solidFill>
                    <a:latin typeface="+mj-ea"/>
                    <a:ea typeface="+mj-ea"/>
                    <a:cs typeface="나눔스퀘어"/>
                  </a:rPr>
                  <a:t>산학협력부단장</a:t>
                </a:r>
              </a:p>
            </p:txBody>
          </p:sp>
        </p:grpSp>
        <p:cxnSp>
          <p:nvCxnSpPr>
            <p:cNvPr id="3" name="직선 연결선 2">
              <a:extLst>
                <a:ext uri="{FF2B5EF4-FFF2-40B4-BE49-F238E27FC236}">
                  <a16:creationId xmlns:a16="http://schemas.microsoft.com/office/drawing/2014/main" id="{2BAC53F4-6915-4828-8171-D113E162793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06310" y="2093881"/>
              <a:ext cx="0" cy="329838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>
              <a:extLst>
                <a:ext uri="{FF2B5EF4-FFF2-40B4-BE49-F238E27FC236}">
                  <a16:creationId xmlns:a16="http://schemas.microsoft.com/office/drawing/2014/main" id="{A5427F75-0B2A-4B71-9E72-9DE12FE8CA5B}"/>
                </a:ext>
              </a:extLst>
            </p:cNvPr>
            <p:cNvCxnSpPr/>
            <p:nvPr/>
          </p:nvCxnSpPr>
          <p:spPr>
            <a:xfrm flipV="1">
              <a:off x="4168481" y="2093881"/>
              <a:ext cx="0" cy="329838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>
              <a:extLst>
                <a:ext uri="{FF2B5EF4-FFF2-40B4-BE49-F238E27FC236}">
                  <a16:creationId xmlns:a16="http://schemas.microsoft.com/office/drawing/2014/main" id="{C3F7C95F-5357-45D8-8C80-4CF1310296E0}"/>
                </a:ext>
              </a:extLst>
            </p:cNvPr>
            <p:cNvCxnSpPr/>
            <p:nvPr/>
          </p:nvCxnSpPr>
          <p:spPr>
            <a:xfrm flipV="1">
              <a:off x="5530653" y="2093881"/>
              <a:ext cx="0" cy="329838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0" name="그룹 69">
              <a:extLst>
                <a:ext uri="{FF2B5EF4-FFF2-40B4-BE49-F238E27FC236}">
                  <a16:creationId xmlns:a16="http://schemas.microsoft.com/office/drawing/2014/main" id="{3FB0B8D2-0A74-4190-9794-ACFE9B6D7826}"/>
                </a:ext>
              </a:extLst>
            </p:cNvPr>
            <p:cNvGrpSpPr/>
            <p:nvPr/>
          </p:nvGrpSpPr>
          <p:grpSpPr>
            <a:xfrm>
              <a:off x="3521012" y="2223155"/>
              <a:ext cx="1294940" cy="1041972"/>
              <a:chOff x="603378" y="8102028"/>
              <a:chExt cx="1294940" cy="1041972"/>
            </a:xfrm>
          </p:grpSpPr>
          <p:sp>
            <p:nvSpPr>
              <p:cNvPr id="71" name="bk object 50">
                <a:extLst>
                  <a:ext uri="{FF2B5EF4-FFF2-40B4-BE49-F238E27FC236}">
                    <a16:creationId xmlns:a16="http://schemas.microsoft.com/office/drawing/2014/main" id="{DB70FC56-2966-4DDB-A04E-62114B7BD62B}"/>
                  </a:ext>
                </a:extLst>
              </p:cNvPr>
              <p:cNvSpPr/>
              <p:nvPr/>
            </p:nvSpPr>
            <p:spPr>
              <a:xfrm>
                <a:off x="603378" y="8332206"/>
                <a:ext cx="1294940" cy="811794"/>
              </a:xfrm>
              <a:prstGeom prst="rect">
                <a:avLst/>
              </a:prstGeom>
              <a:solidFill>
                <a:srgbClr val="E6E7E8"/>
              </a:solidFill>
            </p:spPr>
            <p:txBody>
              <a:bodyPr vert="horz" wrap="square" lIns="20319" tIns="20319" rIns="0" bIns="0" rtlCol="0" anchor="ctr" anchorCtr="0">
                <a:noAutofit/>
              </a:bodyPr>
              <a:lstStyle/>
              <a:p>
                <a:pPr>
                  <a:spcBef>
                    <a:spcPts val="66"/>
                  </a:spcBef>
                  <a:buSzPct val="54545"/>
                  <a:tabLst>
                    <a:tab pos="60933" algn="l"/>
                  </a:tabLst>
                </a:pPr>
                <a:r>
                  <a:rPr lang="ko-KR" altLang="en-US" sz="852" spc="-66" dirty="0">
                    <a:solidFill>
                      <a:srgbClr val="231F20"/>
                    </a:solidFill>
                    <a:latin typeface="+mn-ea"/>
                    <a:cs typeface="Lucida Sans Unicode" panose="020B0602030504020204" pitchFamily="34" charset="0"/>
                    <a:sym typeface="Wingdings 2" panose="05020102010507070707" pitchFamily="18" charset="2"/>
                  </a:rPr>
                  <a:t>  기업지원센터 </a:t>
                </a:r>
                <a:r>
                  <a:rPr lang="ko-KR" altLang="en-US" sz="852" spc="-66" dirty="0" err="1">
                    <a:solidFill>
                      <a:srgbClr val="231F20"/>
                    </a:solidFill>
                    <a:latin typeface="+mn-ea"/>
                    <a:cs typeface="Lucida Sans Unicode" panose="020B0602030504020204" pitchFamily="34" charset="0"/>
                    <a:sym typeface="Wingdings 2" panose="05020102010507070707" pitchFamily="18" charset="2"/>
                  </a:rPr>
                  <a:t>행정팀</a:t>
                </a:r>
                <a:endParaRPr lang="en-US" altLang="ko-KR" sz="852" spc="-66" dirty="0">
                  <a:solidFill>
                    <a:srgbClr val="231F20"/>
                  </a:solidFill>
                  <a:latin typeface="+mn-ea"/>
                  <a:cs typeface="Lucida Sans Unicode" panose="020B0602030504020204" pitchFamily="34" charset="0"/>
                  <a:sym typeface="Wingdings 2" panose="05020102010507070707" pitchFamily="18" charset="2"/>
                </a:endParaRPr>
              </a:p>
            </p:txBody>
          </p:sp>
          <p:sp>
            <p:nvSpPr>
              <p:cNvPr id="72" name="bk object 51">
                <a:extLst>
                  <a:ext uri="{FF2B5EF4-FFF2-40B4-BE49-F238E27FC236}">
                    <a16:creationId xmlns:a16="http://schemas.microsoft.com/office/drawing/2014/main" id="{41413F3E-FCA9-43C0-A009-C3ECC1F5A84D}"/>
                  </a:ext>
                </a:extLst>
              </p:cNvPr>
              <p:cNvSpPr/>
              <p:nvPr/>
            </p:nvSpPr>
            <p:spPr>
              <a:xfrm>
                <a:off x="603378" y="8102028"/>
                <a:ext cx="1294940" cy="23692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A7A9AC"/>
              </a:solidFill>
            </p:spPr>
            <p:txBody>
              <a:bodyPr vert="horz" wrap="square" lIns="0" tIns="0" rIns="0" bIns="18000" rtlCol="0" anchor="ctr">
                <a:noAutofit/>
              </a:bodyPr>
              <a:lstStyle/>
              <a:p>
                <a:pPr algn="ctr">
                  <a:spcBef>
                    <a:spcPts val="66"/>
                  </a:spcBef>
                </a:pPr>
                <a:r>
                  <a:rPr lang="ko-KR" altLang="en-US" sz="852" spc="-66" dirty="0">
                    <a:solidFill>
                      <a:schemeClr val="bg1"/>
                    </a:solidFill>
                    <a:latin typeface="+mj-ea"/>
                    <a:ea typeface="+mj-ea"/>
                    <a:cs typeface="나눔스퀘어"/>
                  </a:rPr>
                  <a:t>기업지원센터</a:t>
                </a:r>
              </a:p>
            </p:txBody>
          </p:sp>
        </p:grpSp>
        <p:sp>
          <p:nvSpPr>
            <p:cNvPr id="78" name="bk object 51">
              <a:extLst>
                <a:ext uri="{FF2B5EF4-FFF2-40B4-BE49-F238E27FC236}">
                  <a16:creationId xmlns:a16="http://schemas.microsoft.com/office/drawing/2014/main" id="{5862DE2A-E371-4425-834D-E79B4EBD3CE2}"/>
                </a:ext>
              </a:extLst>
            </p:cNvPr>
            <p:cNvSpPr/>
            <p:nvPr/>
          </p:nvSpPr>
          <p:spPr>
            <a:xfrm>
              <a:off x="4883184" y="2223155"/>
              <a:ext cx="1294940" cy="236923"/>
            </a:xfrm>
            <a:prstGeom prst="round2SameRect">
              <a:avLst>
                <a:gd name="adj1" fmla="val 50000"/>
                <a:gd name="adj2" fmla="val 50000"/>
              </a:avLst>
            </a:prstGeom>
            <a:solidFill>
              <a:srgbClr val="A7A9AC"/>
            </a:solidFill>
          </p:spPr>
          <p:txBody>
            <a:bodyPr vert="horz" wrap="square" lIns="0" tIns="0" rIns="0" bIns="18000" rtlCol="0" anchor="ctr">
              <a:noAutofit/>
            </a:bodyPr>
            <a:lstStyle/>
            <a:p>
              <a:pPr algn="ctr">
                <a:spcBef>
                  <a:spcPts val="66"/>
                </a:spcBef>
              </a:pPr>
              <a:r>
                <a:rPr lang="ko-KR" altLang="en-US" sz="852" spc="-66" dirty="0">
                  <a:solidFill>
                    <a:schemeClr val="bg1"/>
                  </a:solidFill>
                  <a:latin typeface="+mj-ea"/>
                  <a:ea typeface="+mj-ea"/>
                  <a:cs typeface="나눔스퀘어"/>
                </a:rPr>
                <a:t>산학연구소</a:t>
              </a:r>
            </a:p>
          </p:txBody>
        </p:sp>
        <p:grpSp>
          <p:nvGrpSpPr>
            <p:cNvPr id="147" name="그룹 146">
              <a:extLst>
                <a:ext uri="{FF2B5EF4-FFF2-40B4-BE49-F238E27FC236}">
                  <a16:creationId xmlns:a16="http://schemas.microsoft.com/office/drawing/2014/main" id="{AFEB9E29-6268-4DB6-A225-F6B76A9CF917}"/>
                </a:ext>
              </a:extLst>
            </p:cNvPr>
            <p:cNvGrpSpPr/>
            <p:nvPr/>
          </p:nvGrpSpPr>
          <p:grpSpPr>
            <a:xfrm>
              <a:off x="2158840" y="2223155"/>
              <a:ext cx="1294940" cy="1041972"/>
              <a:chOff x="603378" y="8102028"/>
              <a:chExt cx="1294940" cy="1041972"/>
            </a:xfrm>
          </p:grpSpPr>
          <p:sp>
            <p:nvSpPr>
              <p:cNvPr id="148" name="bk object 50">
                <a:extLst>
                  <a:ext uri="{FF2B5EF4-FFF2-40B4-BE49-F238E27FC236}">
                    <a16:creationId xmlns:a16="http://schemas.microsoft.com/office/drawing/2014/main" id="{EC8FF66B-21B6-4B45-A7DB-F32B1DEDA659}"/>
                  </a:ext>
                </a:extLst>
              </p:cNvPr>
              <p:cNvSpPr/>
              <p:nvPr/>
            </p:nvSpPr>
            <p:spPr>
              <a:xfrm>
                <a:off x="603378" y="8332206"/>
                <a:ext cx="1294940" cy="811794"/>
              </a:xfrm>
              <a:prstGeom prst="rect">
                <a:avLst/>
              </a:prstGeom>
              <a:solidFill>
                <a:srgbClr val="E6E7E8"/>
              </a:solidFill>
            </p:spPr>
            <p:txBody>
              <a:bodyPr vert="horz" wrap="square" lIns="20319" tIns="20319" rIns="0" bIns="0" rtlCol="0" anchor="ctr" anchorCtr="0">
                <a:noAutofit/>
              </a:bodyPr>
              <a:lstStyle/>
              <a:p>
                <a:pPr>
                  <a:spcBef>
                    <a:spcPts val="66"/>
                  </a:spcBef>
                  <a:buSzPct val="54545"/>
                  <a:tabLst>
                    <a:tab pos="60933" algn="l"/>
                  </a:tabLst>
                </a:pPr>
                <a:r>
                  <a:rPr lang="ko-KR" altLang="en-US" sz="852" spc="-66" dirty="0">
                    <a:solidFill>
                      <a:srgbClr val="231F20"/>
                    </a:solidFill>
                    <a:latin typeface="+mn-ea"/>
                    <a:cs typeface="Lucida Sans Unicode" panose="020B0602030504020204" pitchFamily="34" charset="0"/>
                    <a:sym typeface="Wingdings 2" panose="05020102010507070707" pitchFamily="18" charset="2"/>
                  </a:rPr>
                  <a:t>  창업지원단 </a:t>
                </a:r>
                <a:r>
                  <a:rPr lang="ko-KR" altLang="en-US" sz="852" spc="-66" dirty="0" err="1">
                    <a:solidFill>
                      <a:srgbClr val="231F20"/>
                    </a:solidFill>
                    <a:latin typeface="+mn-ea"/>
                    <a:cs typeface="Lucida Sans Unicode" panose="020B0602030504020204" pitchFamily="34" charset="0"/>
                    <a:sym typeface="Wingdings 2" panose="05020102010507070707" pitchFamily="18" charset="2"/>
                  </a:rPr>
                  <a:t>행정팀</a:t>
                </a:r>
                <a:endParaRPr lang="en-US" altLang="ko-KR" sz="852" spc="-66" dirty="0">
                  <a:solidFill>
                    <a:srgbClr val="231F20"/>
                  </a:solidFill>
                  <a:latin typeface="+mn-ea"/>
                  <a:cs typeface="Lucida Sans Unicode" panose="020B0602030504020204" pitchFamily="34" charset="0"/>
                  <a:sym typeface="Wingdings 2" panose="05020102010507070707" pitchFamily="18" charset="2"/>
                </a:endParaRPr>
              </a:p>
            </p:txBody>
          </p:sp>
          <p:sp>
            <p:nvSpPr>
              <p:cNvPr id="149" name="bk object 51">
                <a:extLst>
                  <a:ext uri="{FF2B5EF4-FFF2-40B4-BE49-F238E27FC236}">
                    <a16:creationId xmlns:a16="http://schemas.microsoft.com/office/drawing/2014/main" id="{F008C6A4-7D09-41FD-A96C-CA189416D2A9}"/>
                  </a:ext>
                </a:extLst>
              </p:cNvPr>
              <p:cNvSpPr/>
              <p:nvPr/>
            </p:nvSpPr>
            <p:spPr>
              <a:xfrm>
                <a:off x="603378" y="8102028"/>
                <a:ext cx="1294940" cy="23692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A7A9AC"/>
              </a:solidFill>
            </p:spPr>
            <p:txBody>
              <a:bodyPr vert="horz" wrap="square" lIns="0" tIns="0" rIns="0" bIns="18000" rtlCol="0" anchor="ctr">
                <a:noAutofit/>
              </a:bodyPr>
              <a:lstStyle/>
              <a:p>
                <a:pPr algn="ctr">
                  <a:spcBef>
                    <a:spcPts val="66"/>
                  </a:spcBef>
                </a:pPr>
                <a:r>
                  <a:rPr lang="ko-KR" altLang="en-US" sz="852" spc="-66" dirty="0">
                    <a:solidFill>
                      <a:schemeClr val="bg1"/>
                    </a:solidFill>
                    <a:latin typeface="+mj-ea"/>
                    <a:ea typeface="+mj-ea"/>
                    <a:cs typeface="나눔스퀘어"/>
                  </a:rPr>
                  <a:t>창업지원단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67717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조직도WY">
      <a:majorFont>
        <a:latin typeface="KoPub돋움체 Bold"/>
        <a:ea typeface="KoPub돋움체 Bold"/>
        <a:cs typeface=""/>
      </a:majorFont>
      <a:minorFont>
        <a:latin typeface="KoPub돋움체 Medium"/>
        <a:ea typeface="KoPub돋움체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50000"/>
            <a:lumOff val="50000"/>
          </a:schemeClr>
        </a:solidFill>
      </a:spPr>
      <a:bodyPr vert="horz" wrap="square" lIns="0" tIns="0" rIns="0" bIns="0" rtlCol="0" anchor="ctr">
        <a:noAutofit/>
      </a:bodyPr>
      <a:lstStyle>
        <a:defPPr algn="ctr">
          <a:spcBef>
            <a:spcPts val="50"/>
          </a:spcBef>
          <a:buSzPct val="54545"/>
          <a:tabLst>
            <a:tab pos="46500" algn="l"/>
          </a:tabLst>
          <a:defRPr sz="800" spc="-50" dirty="0" smtClean="0">
            <a:solidFill>
              <a:schemeClr val="bg1"/>
            </a:solidFill>
            <a:latin typeface="+mn-ea"/>
            <a:cs typeface="Lucida Sans Unicode" panose="020B0602030504020204" pitchFamily="34" charset="0"/>
            <a:sym typeface="Wingdings 2" panose="05020102010507070707" pitchFamily="18" charset="2"/>
          </a:defRPr>
        </a:defPPr>
      </a:lst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7750</TotalTime>
  <Words>71</Words>
  <Application>Microsoft Office PowerPoint</Application>
  <PresentationFormat>사용자 지정</PresentationFormat>
  <Paragraphs>31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Lucida Sans Unicode</vt:lpstr>
      <vt:lpstr>나눔스퀘어</vt:lpstr>
      <vt:lpstr>나눔스퀘어 Bold</vt:lpstr>
      <vt:lpstr>맑은 고딕</vt:lpstr>
      <vt:lpstr>Wingdings 2</vt:lpstr>
      <vt:lpstr>KoPub돋움체 Medium</vt:lpstr>
      <vt:lpstr>KoPub돋움체 Bold</vt:lpstr>
      <vt:lpstr>Office Theme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기구표_190301</dc:title>
  <dc:creator>Administrator</dc:creator>
  <cp:lastModifiedBy>admin</cp:lastModifiedBy>
  <cp:revision>681</cp:revision>
  <cp:lastPrinted>2024-12-06T07:46:32Z</cp:lastPrinted>
  <dcterms:created xsi:type="dcterms:W3CDTF">2019-04-24T00:24:22Z</dcterms:created>
  <dcterms:modified xsi:type="dcterms:W3CDTF">2025-04-04T01:36:03Z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2019-04-02T00:00:00Z</vt:filetime>
  </property>
  <property fmtid="{D5CDD505-2E9C-101B-9397-08002B2CF9AE}" pid="3" name="Creator">
    <vt:lpwstr>Adobe Illustrator CC 2017 (Windows)</vt:lpwstr>
  </property>
  <property fmtid="{D5CDD505-2E9C-101B-9397-08002B2CF9AE}" pid="4" name="LastSaved">
    <vt:filetime>2019-04-24T00:00:00Z</vt:filetime>
  </property>
</Properties>
</file>